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mo Bold" charset="1" panose="020B0704020202020204"/>
      <p:regular r:id="rId17"/>
    </p:embeddedFont>
    <p:embeddedFont>
      <p:font typeface="Bitter" charset="1" panose="02000000000000000000"/>
      <p:regular r:id="rId18"/>
    </p:embeddedFont>
    <p:embeddedFont>
      <p:font typeface="Bitter Bold" charset="1" panose="02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02476" y="3166822"/>
            <a:ext cx="9341049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Applications of Data Science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02476" y="5048250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Exploring real-world use cases across diverse industries.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845475" y="5953720"/>
            <a:ext cx="463154" cy="463154"/>
            <a:chOff x="0" y="0"/>
            <a:chExt cx="617538" cy="6175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04901" cy="604901"/>
            </a:xfrm>
            <a:custGeom>
              <a:avLst/>
              <a:gdLst/>
              <a:ahLst/>
              <a:cxnLst/>
              <a:rect r="r" b="b" t="t" l="l"/>
              <a:pathLst>
                <a:path h="604901" w="604901">
                  <a:moveTo>
                    <a:pt x="0" y="302387"/>
                  </a:moveTo>
                  <a:cubicBezTo>
                    <a:pt x="0" y="135382"/>
                    <a:pt x="135382" y="0"/>
                    <a:pt x="302387" y="0"/>
                  </a:cubicBezTo>
                  <a:cubicBezTo>
                    <a:pt x="469392" y="0"/>
                    <a:pt x="604901" y="135382"/>
                    <a:pt x="604901" y="302387"/>
                  </a:cubicBezTo>
                  <a:cubicBezTo>
                    <a:pt x="604901" y="469392"/>
                    <a:pt x="469392" y="604901"/>
                    <a:pt x="302387" y="604901"/>
                  </a:cubicBezTo>
                  <a:cubicBezTo>
                    <a:pt x="135382" y="604901"/>
                    <a:pt x="0" y="469392"/>
                    <a:pt x="0" y="302387"/>
                  </a:cubicBezTo>
                  <a:close/>
                </a:path>
              </a:pathLst>
            </a:custGeom>
            <a:solidFill>
              <a:srgbClr val="07D9D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38383C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985075" y="6133802"/>
            <a:ext cx="183951" cy="11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937">
                <a:solidFill>
                  <a:srgbClr val="38383C"/>
                </a:solidFill>
                <a:latin typeface="Bitter"/>
                <a:ea typeface="Bitter"/>
                <a:cs typeface="Bitter"/>
                <a:sym typeface="Bitter"/>
              </a:rPr>
              <a:t>DH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45550" y="5880199"/>
            <a:ext cx="3660102" cy="492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750" b="true">
                <a:solidFill>
                  <a:srgbClr val="C2C4B5"/>
                </a:solidFill>
                <a:latin typeface="Bitter Bold"/>
                <a:ea typeface="Bitter Bold"/>
                <a:cs typeface="Bitter Bold"/>
                <a:sym typeface="Bitter Bold"/>
              </a:rPr>
              <a:t>by Desai  Hardik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1252240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Agenda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92238" y="2620566"/>
            <a:ext cx="637878" cy="637878"/>
            <a:chOff x="0" y="0"/>
            <a:chExt cx="850503" cy="8505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98575" y="2711798"/>
            <a:ext cx="425202" cy="49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13632" y="267979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Healthcare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13632" y="3235672"/>
            <a:ext cx="852413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Patient outcomes, drug discovery.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92238" y="4351585"/>
            <a:ext cx="637878" cy="637877"/>
            <a:chOff x="0" y="0"/>
            <a:chExt cx="850503" cy="8505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98575" y="4442818"/>
            <a:ext cx="425202" cy="49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13632" y="441081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Finance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13632" y="4966692"/>
            <a:ext cx="852413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Fraud detection, risk assessment.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92238" y="6082605"/>
            <a:ext cx="637878" cy="637877"/>
            <a:chOff x="0" y="0"/>
            <a:chExt cx="850503" cy="8505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98575" y="6173837"/>
            <a:ext cx="425202" cy="49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13632" y="614183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Retail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13632" y="6697712"/>
            <a:ext cx="852413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Customer behaviour, supply chain.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92238" y="7813625"/>
            <a:ext cx="637878" cy="637877"/>
            <a:chOff x="0" y="0"/>
            <a:chExt cx="850503" cy="85050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098575" y="7904858"/>
            <a:ext cx="425202" cy="49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13632" y="787285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Other Sectors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13632" y="8428732"/>
            <a:ext cx="852413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Manufacturing, transport, media.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055042"/>
            <a:ext cx="11514363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Data Science in Healthcare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7" y="2668786"/>
            <a:ext cx="6166754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Improved Patient Outcomes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338066"/>
            <a:ext cx="7805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Predictive analytics for disease.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046785"/>
            <a:ext cx="7805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Personalised treatment plans.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499401" y="2742307"/>
            <a:ext cx="7805886" cy="5340846"/>
            <a:chOff x="0" y="0"/>
            <a:chExt cx="10407848" cy="7121128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0407904" cy="7121144"/>
            </a:xfrm>
            <a:custGeom>
              <a:avLst/>
              <a:gdLst/>
              <a:ahLst/>
              <a:cxnLst/>
              <a:rect r="r" b="b" t="t" l="l"/>
              <a:pathLst>
                <a:path h="7121144" w="10407904">
                  <a:moveTo>
                    <a:pt x="0" y="0"/>
                  </a:moveTo>
                  <a:lnTo>
                    <a:pt x="10407904" y="0"/>
                  </a:lnTo>
                  <a:lnTo>
                    <a:pt x="10407904" y="7121144"/>
                  </a:lnTo>
                  <a:lnTo>
                    <a:pt x="0" y="7121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" t="0" r="-3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92238" y="8625780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Data science transforms healthcare, enhancing diagnostics and patient care.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1223516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Drug Discovery &amp; Development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50237" y="3477816"/>
            <a:ext cx="283518" cy="1701105"/>
            <a:chOff x="0" y="0"/>
            <a:chExt cx="378023" cy="22681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8079" cy="2268220"/>
            </a:xfrm>
            <a:custGeom>
              <a:avLst/>
              <a:gdLst/>
              <a:ahLst/>
              <a:cxnLst/>
              <a:rect r="r" b="b" t="t" l="l"/>
              <a:pathLst>
                <a:path h="2268220" w="3780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321310" y="0"/>
                  </a:lnTo>
                  <a:cubicBezTo>
                    <a:pt x="352679" y="0"/>
                    <a:pt x="378079" y="25400"/>
                    <a:pt x="378079" y="56769"/>
                  </a:cubicBezTo>
                  <a:lnTo>
                    <a:pt x="378079" y="2211451"/>
                  </a:lnTo>
                  <a:cubicBezTo>
                    <a:pt x="378079" y="2242820"/>
                    <a:pt x="352679" y="2268220"/>
                    <a:pt x="321310" y="2268220"/>
                  </a:cubicBezTo>
                  <a:lnTo>
                    <a:pt x="56769" y="2268220"/>
                  </a:lnTo>
                  <a:cubicBezTo>
                    <a:pt x="25400" y="2268220"/>
                    <a:pt x="0" y="2242820"/>
                    <a:pt x="0" y="2211451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417272" y="372323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Target Identification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17272" y="4279106"/>
            <a:ext cx="887849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AI identifies potential drug targets.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275439" y="5391447"/>
            <a:ext cx="283518" cy="1701105"/>
            <a:chOff x="0" y="0"/>
            <a:chExt cx="378023" cy="22681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78079" cy="2268220"/>
            </a:xfrm>
            <a:custGeom>
              <a:avLst/>
              <a:gdLst/>
              <a:ahLst/>
              <a:cxnLst/>
              <a:rect r="r" b="b" t="t" l="l"/>
              <a:pathLst>
                <a:path h="2268220" w="3780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321310" y="0"/>
                  </a:lnTo>
                  <a:cubicBezTo>
                    <a:pt x="352679" y="0"/>
                    <a:pt x="378079" y="25400"/>
                    <a:pt x="378079" y="56769"/>
                  </a:cubicBezTo>
                  <a:lnTo>
                    <a:pt x="378079" y="2211451"/>
                  </a:lnTo>
                  <a:cubicBezTo>
                    <a:pt x="378079" y="2242820"/>
                    <a:pt x="352679" y="2268220"/>
                    <a:pt x="321310" y="2268220"/>
                  </a:cubicBezTo>
                  <a:lnTo>
                    <a:pt x="56769" y="2268220"/>
                  </a:lnTo>
                  <a:cubicBezTo>
                    <a:pt x="25400" y="2268220"/>
                    <a:pt x="0" y="2242820"/>
                    <a:pt x="0" y="2211451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842474" y="5636865"/>
            <a:ext cx="4717942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Compound Screening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42474" y="6192739"/>
            <a:ext cx="8453289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Accelerated virtual screening.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700790" y="7305080"/>
            <a:ext cx="283518" cy="1701105"/>
            <a:chOff x="0" y="0"/>
            <a:chExt cx="378023" cy="22681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78079" cy="2268220"/>
            </a:xfrm>
            <a:custGeom>
              <a:avLst/>
              <a:gdLst/>
              <a:ahLst/>
              <a:cxnLst/>
              <a:rect r="r" b="b" t="t" l="l"/>
              <a:pathLst>
                <a:path h="2268220" w="3780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321310" y="0"/>
                  </a:lnTo>
                  <a:cubicBezTo>
                    <a:pt x="352679" y="0"/>
                    <a:pt x="378079" y="25400"/>
                    <a:pt x="378079" y="56769"/>
                  </a:cubicBezTo>
                  <a:lnTo>
                    <a:pt x="378079" y="2211451"/>
                  </a:lnTo>
                  <a:cubicBezTo>
                    <a:pt x="378079" y="2242820"/>
                    <a:pt x="352679" y="2268220"/>
                    <a:pt x="321310" y="2268220"/>
                  </a:cubicBezTo>
                  <a:lnTo>
                    <a:pt x="56769" y="2268220"/>
                  </a:lnTo>
                  <a:cubicBezTo>
                    <a:pt x="25400" y="2268220"/>
                    <a:pt x="0" y="2242820"/>
                    <a:pt x="0" y="2211451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267825" y="7550497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Clinical Trials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67825" y="8106370"/>
            <a:ext cx="8027937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Optimising trial design, patient selection.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1055042"/>
            <a:ext cx="8717877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Data Science in Finance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92238" y="2742307"/>
            <a:ext cx="7805886" cy="5340846"/>
            <a:chOff x="0" y="0"/>
            <a:chExt cx="10407848" cy="7121128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0407904" cy="7121144"/>
            </a:xfrm>
            <a:custGeom>
              <a:avLst/>
              <a:gdLst/>
              <a:ahLst/>
              <a:cxnLst/>
              <a:rect r="r" b="b" t="t" l="l"/>
              <a:pathLst>
                <a:path h="7121144" w="10407904">
                  <a:moveTo>
                    <a:pt x="0" y="0"/>
                  </a:moveTo>
                  <a:lnTo>
                    <a:pt x="10407904" y="0"/>
                  </a:lnTo>
                  <a:lnTo>
                    <a:pt x="10407904" y="7121144"/>
                  </a:lnTo>
                  <a:lnTo>
                    <a:pt x="0" y="7121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" t="0" r="-3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499401" y="266878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Fraud Detection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9401" y="3338066"/>
            <a:ext cx="7805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Real-time anomaly detection.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99401" y="4046785"/>
            <a:ext cx="7805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Minimising financial losses.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8625780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Securing transactions and identifying suspicious activities.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087100" y="0"/>
            <a:ext cx="7200900" cy="10287000"/>
            <a:chOff x="0" y="0"/>
            <a:chExt cx="96012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7" y="1879104"/>
            <a:ext cx="9757919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Risk Assessment &amp; Trading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92238" y="3247430"/>
            <a:ext cx="1417588" cy="1701105"/>
            <a:chOff x="0" y="0"/>
            <a:chExt cx="1890117" cy="226814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890141" cy="2268093"/>
            </a:xfrm>
            <a:custGeom>
              <a:avLst/>
              <a:gdLst/>
              <a:ahLst/>
              <a:cxnLst/>
              <a:rect r="r" b="b" t="t" l="l"/>
              <a:pathLst>
                <a:path h="2268093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55" r="1" b="-58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693342" y="349284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Market Prediction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93342" y="4048720"/>
            <a:ext cx="774442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Forecasting market trends.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92238" y="4948535"/>
            <a:ext cx="1417588" cy="1701105"/>
            <a:chOff x="0" y="0"/>
            <a:chExt cx="1890117" cy="226814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890141" cy="2268093"/>
            </a:xfrm>
            <a:custGeom>
              <a:avLst/>
              <a:gdLst/>
              <a:ahLst/>
              <a:cxnLst/>
              <a:rect r="r" b="b" t="t" l="l"/>
              <a:pathLst>
                <a:path h="2268093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55" r="1" b="-58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693342" y="519395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Credit Scoring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93342" y="5749826"/>
            <a:ext cx="774442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Accurate credit risk models.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92238" y="6649641"/>
            <a:ext cx="1417588" cy="1701105"/>
            <a:chOff x="0" y="0"/>
            <a:chExt cx="1890117" cy="226814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890141" cy="2268093"/>
            </a:xfrm>
            <a:custGeom>
              <a:avLst/>
              <a:gdLst/>
              <a:ahLst/>
              <a:cxnLst/>
              <a:rect r="r" b="b" t="t" l="l"/>
              <a:pathLst>
                <a:path h="2268093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55" r="1" b="-58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693342" y="689505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Algorithmic Trading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93342" y="7450931"/>
            <a:ext cx="774442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Automated, high-frequency trading.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055042"/>
            <a:ext cx="8151763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Data Science in Retail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66878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Customer Behaviour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338066"/>
            <a:ext cx="7805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Personalised recommendations.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046785"/>
            <a:ext cx="7805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Targeted marketing campaigns.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499401" y="2742307"/>
            <a:ext cx="7805886" cy="5340846"/>
            <a:chOff x="0" y="0"/>
            <a:chExt cx="10407848" cy="7121128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0407904" cy="7121144"/>
            </a:xfrm>
            <a:custGeom>
              <a:avLst/>
              <a:gdLst/>
              <a:ahLst/>
              <a:cxnLst/>
              <a:rect r="r" b="b" t="t" l="l"/>
              <a:pathLst>
                <a:path h="7121144" w="10407904">
                  <a:moveTo>
                    <a:pt x="0" y="0"/>
                  </a:moveTo>
                  <a:lnTo>
                    <a:pt x="10407904" y="0"/>
                  </a:lnTo>
                  <a:lnTo>
                    <a:pt x="10407904" y="7121144"/>
                  </a:lnTo>
                  <a:lnTo>
                    <a:pt x="0" y="7121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" t="0" r="-3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92238" y="8625780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Understanding shoppers for enhanced experiences.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200900" cy="10287000"/>
            <a:chOff x="0" y="0"/>
            <a:chExt cx="96012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6012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6012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8" y="2655242"/>
            <a:ext cx="9162009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E1E5CD"/>
                </a:solidFill>
                <a:latin typeface="Arimo Bold"/>
                <a:ea typeface="Arimo Bold"/>
                <a:cs typeface="Arimo Bold"/>
                <a:sym typeface="Arimo Bold"/>
              </a:rPr>
              <a:t>Key Takeaways &amp; Future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50237" y="4023569"/>
            <a:ext cx="4580930" cy="1633686"/>
            <a:chOff x="0" y="0"/>
            <a:chExt cx="6107907" cy="21782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07811" cy="2178177"/>
            </a:xfrm>
            <a:custGeom>
              <a:avLst/>
              <a:gdLst/>
              <a:ahLst/>
              <a:cxnLst/>
              <a:rect r="r" b="b" t="t" l="l"/>
              <a:pathLst>
                <a:path h="2178177" w="6107811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169" y="0"/>
                  </a:lnTo>
                  <a:cubicBezTo>
                    <a:pt x="6082538" y="0"/>
                    <a:pt x="6107811" y="25400"/>
                    <a:pt x="6107811" y="56642"/>
                  </a:cubicBezTo>
                  <a:lnTo>
                    <a:pt x="6107811" y="2121535"/>
                  </a:lnTo>
                  <a:cubicBezTo>
                    <a:pt x="6107811" y="2152904"/>
                    <a:pt x="6082411" y="2178177"/>
                    <a:pt x="6051169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133755" y="426898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Optimisation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33755" y="4824859"/>
            <a:ext cx="401389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AI optimises operations.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714685" y="4023569"/>
            <a:ext cx="4581079" cy="1633686"/>
            <a:chOff x="0" y="0"/>
            <a:chExt cx="6108105" cy="21782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08065" cy="2178177"/>
            </a:xfrm>
            <a:custGeom>
              <a:avLst/>
              <a:gdLst/>
              <a:ahLst/>
              <a:cxnLst/>
              <a:rect r="r" b="b" t="t" l="l"/>
              <a:pathLst>
                <a:path h="2178177" w="6108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2121535"/>
                  </a:lnTo>
                  <a:cubicBezTo>
                    <a:pt x="6108065" y="2152904"/>
                    <a:pt x="6082665" y="2178177"/>
                    <a:pt x="605142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998202" y="4268986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Cost Reduction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98202" y="4824859"/>
            <a:ext cx="4014044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Significant cost savings.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50237" y="5940772"/>
            <a:ext cx="9445526" cy="1633686"/>
            <a:chOff x="0" y="0"/>
            <a:chExt cx="12594035" cy="21782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93955" cy="2178177"/>
            </a:xfrm>
            <a:custGeom>
              <a:avLst/>
              <a:gdLst/>
              <a:ahLst/>
              <a:cxnLst/>
              <a:rect r="r" b="b" t="t" l="l"/>
              <a:pathLst>
                <a:path h="2178177" w="1259395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B3C3E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133755" y="618619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C2C4B5"/>
                </a:solidFill>
                <a:latin typeface="Arimo Bold"/>
                <a:ea typeface="Arimo Bold"/>
                <a:cs typeface="Arimo Bold"/>
                <a:sym typeface="Arimo Bold"/>
              </a:rPr>
              <a:t>Strategic Growth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33755" y="6742062"/>
            <a:ext cx="887849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rPr>
              <a:t>Future-proofing businesses.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DAGrP4rbk10</dc:identifier>
  <dcterms:modified xsi:type="dcterms:W3CDTF">2011-08-01T06:04:30Z</dcterms:modified>
  <cp:revision>1</cp:revision>
  <dc:title>Applications-of-Data-Science.pptx</dc:title>
</cp:coreProperties>
</file>